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414"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B075A9D-4138-4F7B-A0C0-4721677535FF}" type="datetimeFigureOut">
              <a:rPr lang="en-US" smtClean="0"/>
              <a:t>5/27/2017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A57E3D-DD14-4200-B0F7-3E216EC746BD}"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25863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B075A9D-4138-4F7B-A0C0-4721677535FF}" type="datetimeFigureOut">
              <a:rPr lang="en-US" smtClean="0"/>
              <a:t>5/27/2017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A57E3D-DD14-4200-B0F7-3E216EC746BD}" type="slidenum">
              <a:rPr lang="en-US" smtClean="0"/>
              <a:t>‹#›</a:t>
            </a:fld>
            <a:endParaRPr lang="en-US"/>
          </a:p>
        </p:txBody>
      </p:sp>
    </p:spTree>
    <p:extLst>
      <p:ext uri="{BB962C8B-B14F-4D97-AF65-F5344CB8AC3E}">
        <p14:creationId xmlns:p14="http://schemas.microsoft.com/office/powerpoint/2010/main" val="2796232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B075A9D-4138-4F7B-A0C0-4721677535FF}" type="datetimeFigureOut">
              <a:rPr lang="en-US" smtClean="0"/>
              <a:t>5/27/2017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A57E3D-DD14-4200-B0F7-3E216EC746BD}" type="slidenum">
              <a:rPr lang="en-US" smtClean="0"/>
              <a:t>‹#›</a:t>
            </a:fld>
            <a:endParaRPr lang="en-US"/>
          </a:p>
        </p:txBody>
      </p:sp>
    </p:spTree>
    <p:extLst>
      <p:ext uri="{BB962C8B-B14F-4D97-AF65-F5344CB8AC3E}">
        <p14:creationId xmlns:p14="http://schemas.microsoft.com/office/powerpoint/2010/main" val="33366363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B075A9D-4138-4F7B-A0C0-4721677535FF}" type="datetimeFigureOut">
              <a:rPr lang="en-US" smtClean="0"/>
              <a:t>5/27/2017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A57E3D-DD14-4200-B0F7-3E216EC746BD}" type="slidenum">
              <a:rPr lang="en-US" smtClean="0"/>
              <a:t>‹#›</a:t>
            </a:fld>
            <a:endParaRPr lang="en-US"/>
          </a:p>
        </p:txBody>
      </p:sp>
    </p:spTree>
    <p:extLst>
      <p:ext uri="{BB962C8B-B14F-4D97-AF65-F5344CB8AC3E}">
        <p14:creationId xmlns:p14="http://schemas.microsoft.com/office/powerpoint/2010/main" val="25769685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B075A9D-4138-4F7B-A0C0-4721677535FF}" type="datetimeFigureOut">
              <a:rPr lang="en-US" smtClean="0"/>
              <a:t>5/27/2017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A57E3D-DD14-4200-B0F7-3E216EC746BD}"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402013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B075A9D-4138-4F7B-A0C0-4721677535FF}" type="datetimeFigureOut">
              <a:rPr lang="en-US" smtClean="0"/>
              <a:t>5/27/2017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6A57E3D-DD14-4200-B0F7-3E216EC746BD}" type="slidenum">
              <a:rPr lang="en-US" smtClean="0"/>
              <a:t>‹#›</a:t>
            </a:fld>
            <a:endParaRPr lang="en-US"/>
          </a:p>
        </p:txBody>
      </p:sp>
    </p:spTree>
    <p:extLst>
      <p:ext uri="{BB962C8B-B14F-4D97-AF65-F5344CB8AC3E}">
        <p14:creationId xmlns:p14="http://schemas.microsoft.com/office/powerpoint/2010/main" val="4821367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B075A9D-4138-4F7B-A0C0-4721677535FF}" type="datetimeFigureOut">
              <a:rPr lang="en-US" smtClean="0"/>
              <a:t>5/27/2017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6A57E3D-DD14-4200-B0F7-3E216EC746BD}" type="slidenum">
              <a:rPr lang="en-US" smtClean="0"/>
              <a:t>‹#›</a:t>
            </a:fld>
            <a:endParaRPr lang="en-US"/>
          </a:p>
        </p:txBody>
      </p:sp>
    </p:spTree>
    <p:extLst>
      <p:ext uri="{BB962C8B-B14F-4D97-AF65-F5344CB8AC3E}">
        <p14:creationId xmlns:p14="http://schemas.microsoft.com/office/powerpoint/2010/main" val="33537934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B075A9D-4138-4F7B-A0C0-4721677535FF}" type="datetimeFigureOut">
              <a:rPr lang="en-US" smtClean="0"/>
              <a:t>5/27/2017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6A57E3D-DD14-4200-B0F7-3E216EC746BD}" type="slidenum">
              <a:rPr lang="en-US" smtClean="0"/>
              <a:t>‹#›</a:t>
            </a:fld>
            <a:endParaRPr lang="en-US"/>
          </a:p>
        </p:txBody>
      </p:sp>
    </p:spTree>
    <p:extLst>
      <p:ext uri="{BB962C8B-B14F-4D97-AF65-F5344CB8AC3E}">
        <p14:creationId xmlns:p14="http://schemas.microsoft.com/office/powerpoint/2010/main" val="12542090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0B075A9D-4138-4F7B-A0C0-4721677535FF}" type="datetimeFigureOut">
              <a:rPr lang="en-US" smtClean="0"/>
              <a:t>5/27/2017</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26A57E3D-DD14-4200-B0F7-3E216EC746BD}" type="slidenum">
              <a:rPr lang="en-US" smtClean="0"/>
              <a:t>‹#›</a:t>
            </a:fld>
            <a:endParaRPr lang="en-US"/>
          </a:p>
        </p:txBody>
      </p:sp>
    </p:spTree>
    <p:extLst>
      <p:ext uri="{BB962C8B-B14F-4D97-AF65-F5344CB8AC3E}">
        <p14:creationId xmlns:p14="http://schemas.microsoft.com/office/powerpoint/2010/main" val="32690381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0B075A9D-4138-4F7B-A0C0-4721677535FF}" type="datetimeFigureOut">
              <a:rPr lang="en-US" smtClean="0"/>
              <a:t>5/27/2017</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26A57E3D-DD14-4200-B0F7-3E216EC746BD}" type="slidenum">
              <a:rPr lang="en-US" smtClean="0"/>
              <a:t>‹#›</a:t>
            </a:fld>
            <a:endParaRPr lang="en-US"/>
          </a:p>
        </p:txBody>
      </p:sp>
    </p:spTree>
    <p:extLst>
      <p:ext uri="{BB962C8B-B14F-4D97-AF65-F5344CB8AC3E}">
        <p14:creationId xmlns:p14="http://schemas.microsoft.com/office/powerpoint/2010/main" val="11175661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0B075A9D-4138-4F7B-A0C0-4721677535FF}" type="datetimeFigureOut">
              <a:rPr lang="en-US" smtClean="0"/>
              <a:t>5/27/2017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6A57E3D-DD14-4200-B0F7-3E216EC746BD}" type="slidenum">
              <a:rPr lang="en-US" smtClean="0"/>
              <a:t>‹#›</a:t>
            </a:fld>
            <a:endParaRPr lang="en-US"/>
          </a:p>
        </p:txBody>
      </p:sp>
    </p:spTree>
    <p:extLst>
      <p:ext uri="{BB962C8B-B14F-4D97-AF65-F5344CB8AC3E}">
        <p14:creationId xmlns:p14="http://schemas.microsoft.com/office/powerpoint/2010/main" val="28618351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0B075A9D-4138-4F7B-A0C0-4721677535FF}" type="datetimeFigureOut">
              <a:rPr lang="en-US" smtClean="0"/>
              <a:t>5/27/2017</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26A57E3D-DD14-4200-B0F7-3E216EC746BD}"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922753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Copyright</a:t>
            </a:r>
          </a:p>
        </p:txBody>
      </p:sp>
      <p:sp>
        <p:nvSpPr>
          <p:cNvPr id="3" name="Subtitle 2"/>
          <p:cNvSpPr>
            <a:spLocks noGrp="1"/>
          </p:cNvSpPr>
          <p:nvPr>
            <p:ph type="subTitle" idx="1"/>
          </p:nvPr>
        </p:nvSpPr>
        <p:spPr/>
        <p:txBody>
          <a:bodyPr/>
          <a:lstStyle/>
          <a:p>
            <a:r>
              <a:rPr lang="en-US" dirty="0"/>
              <a:t>Copyright law adapts to new technology</a:t>
            </a:r>
          </a:p>
        </p:txBody>
      </p:sp>
    </p:spTree>
    <p:extLst>
      <p:ext uri="{BB962C8B-B14F-4D97-AF65-F5344CB8AC3E}">
        <p14:creationId xmlns:p14="http://schemas.microsoft.com/office/powerpoint/2010/main" val="15345713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Technology and Impact to Copyright</a:t>
            </a:r>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sz="2800" dirty="0"/>
              <a:t>19</a:t>
            </a:r>
            <a:r>
              <a:rPr lang="en-US" sz="2800" baseline="30000" dirty="0"/>
              <a:t>th</a:t>
            </a:r>
            <a:r>
              <a:rPr lang="en-US" sz="2800" dirty="0"/>
              <a:t> Century – Copyright protection broadened to include photography, mechanical reproduction of musical compositions and motion pictures.</a:t>
            </a:r>
          </a:p>
          <a:p>
            <a:pPr>
              <a:buFont typeface="Wingdings" panose="05000000000000000000" pitchFamily="2" charset="2"/>
              <a:buChar char="Ø"/>
            </a:pPr>
            <a:r>
              <a:rPr lang="en-US" sz="2800" dirty="0"/>
              <a:t>20</a:t>
            </a:r>
            <a:r>
              <a:rPr lang="en-US" sz="2800" baseline="30000" dirty="0"/>
              <a:t>th</a:t>
            </a:r>
            <a:r>
              <a:rPr lang="en-US" sz="2800" dirty="0"/>
              <a:t> Century – Copyright needed to adapt to provide protection for a substantial amount of new technologies including innovations such as the radio, VCR’s, video games, the streaming of movies and music, among others.</a:t>
            </a:r>
          </a:p>
        </p:txBody>
      </p:sp>
    </p:spTree>
    <p:extLst>
      <p:ext uri="{BB962C8B-B14F-4D97-AF65-F5344CB8AC3E}">
        <p14:creationId xmlns:p14="http://schemas.microsoft.com/office/powerpoint/2010/main" val="27879480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Copyright Act of 1976</a:t>
            </a:r>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sz="2800" dirty="0"/>
              <a:t>Extended copyright protection to works performed on cable TV.</a:t>
            </a:r>
          </a:p>
          <a:p>
            <a:pPr>
              <a:buFont typeface="Wingdings" panose="05000000000000000000" pitchFamily="2" charset="2"/>
              <a:buChar char="Ø"/>
            </a:pPr>
            <a:r>
              <a:rPr lang="en-US" sz="2800" dirty="0"/>
              <a:t>This act also codified the “fair use” doctrine; provided copyright protection once the work was reduced to a tangible form, and started to bring U.S. Copyright into compliance with International Copyright Law.</a:t>
            </a:r>
          </a:p>
        </p:txBody>
      </p:sp>
    </p:spTree>
    <p:extLst>
      <p:ext uri="{BB962C8B-B14F-4D97-AF65-F5344CB8AC3E}">
        <p14:creationId xmlns:p14="http://schemas.microsoft.com/office/powerpoint/2010/main" val="17843318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Computer Software Rental Act of 1990</a:t>
            </a:r>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sz="2800" dirty="0"/>
              <a:t>This Act was necessary due to the emergency of computers and software in the 1980’s.</a:t>
            </a:r>
          </a:p>
          <a:p>
            <a:pPr>
              <a:buFont typeface="Wingdings" panose="05000000000000000000" pitchFamily="2" charset="2"/>
              <a:buChar char="Ø"/>
            </a:pPr>
            <a:r>
              <a:rPr lang="en-US" sz="2800" dirty="0"/>
              <a:t>It did not allow unauthorized lending, renting or leasing of computer programs for personal gain. </a:t>
            </a:r>
          </a:p>
          <a:p>
            <a:pPr>
              <a:buFont typeface="Wingdings" panose="05000000000000000000" pitchFamily="2" charset="2"/>
              <a:buChar char="Ø"/>
            </a:pPr>
            <a:r>
              <a:rPr lang="en-US" sz="2800" dirty="0"/>
              <a:t>Purpose was to deter computer piracy.</a:t>
            </a:r>
          </a:p>
        </p:txBody>
      </p:sp>
    </p:spTree>
    <p:extLst>
      <p:ext uri="{BB962C8B-B14F-4D97-AF65-F5344CB8AC3E}">
        <p14:creationId xmlns:p14="http://schemas.microsoft.com/office/powerpoint/2010/main" val="1433444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Audio Recording Act of 1990</a:t>
            </a:r>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sz="2800" dirty="0"/>
              <a:t>The purpose of this act was to deter piracy in the digital audio field.</a:t>
            </a:r>
          </a:p>
          <a:p>
            <a:pPr>
              <a:buFont typeface="Wingdings" panose="05000000000000000000" pitchFamily="2" charset="2"/>
              <a:buChar char="Ø"/>
            </a:pPr>
            <a:r>
              <a:rPr lang="en-US" sz="2800" dirty="0"/>
              <a:t>The act mandated that manufacturers and importers of digital audio recording devices install technology that would deter illegal copying. Additionally, it provided that royalties would be paid to the copyright owners when sales were made. </a:t>
            </a:r>
          </a:p>
        </p:txBody>
      </p:sp>
    </p:spTree>
    <p:extLst>
      <p:ext uri="{BB962C8B-B14F-4D97-AF65-F5344CB8AC3E}">
        <p14:creationId xmlns:p14="http://schemas.microsoft.com/office/powerpoint/2010/main" val="1095953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 Electronic Theft Act of 1997</a:t>
            </a:r>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sz="2400" dirty="0"/>
              <a:t>The Recording Industry of America Association (RIAA), which represents record labels and music distributors, lobbied Congress to enact the No Electronic Theft Act of 1997.</a:t>
            </a:r>
          </a:p>
          <a:p>
            <a:pPr>
              <a:buFont typeface="Wingdings" panose="05000000000000000000" pitchFamily="2" charset="2"/>
              <a:buChar char="Ø"/>
            </a:pPr>
            <a:r>
              <a:rPr lang="en-US" sz="2400" dirty="0"/>
              <a:t>In a nutshell, this act made it a crime to reproduce or distribute music over the internet. </a:t>
            </a:r>
          </a:p>
          <a:p>
            <a:pPr>
              <a:buFont typeface="Wingdings" panose="05000000000000000000" pitchFamily="2" charset="2"/>
              <a:buChar char="Ø"/>
            </a:pPr>
            <a:r>
              <a:rPr lang="en-US" sz="2400" dirty="0"/>
              <a:t>In spite of this act, by 2002, 3.6 billion songs were downloaded illegally. Due in part to music sharing sites like Napster.</a:t>
            </a:r>
          </a:p>
          <a:p>
            <a:pPr>
              <a:buFont typeface="Wingdings" panose="05000000000000000000" pitchFamily="2" charset="2"/>
              <a:buChar char="Ø"/>
            </a:pPr>
            <a:r>
              <a:rPr lang="en-US" sz="2400" dirty="0"/>
              <a:t>Now, consumers have options to download music legally on sites with appropriate permission forms and royalties given to copyright owners.</a:t>
            </a:r>
          </a:p>
          <a:p>
            <a:pPr>
              <a:buFont typeface="Wingdings" panose="05000000000000000000" pitchFamily="2" charset="2"/>
              <a:buChar char="Ø"/>
            </a:pPr>
            <a:endParaRPr lang="en-US" dirty="0"/>
          </a:p>
        </p:txBody>
      </p:sp>
    </p:spTree>
    <p:extLst>
      <p:ext uri="{BB962C8B-B14F-4D97-AF65-F5344CB8AC3E}">
        <p14:creationId xmlns:p14="http://schemas.microsoft.com/office/powerpoint/2010/main" val="17674952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Digital Millennium Copyright Act of 1998</a:t>
            </a:r>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sz="2800" dirty="0"/>
              <a:t>Digital Rights Management (DRM) technologies were developed in an attempt to limit piracy of copyrighted content. </a:t>
            </a:r>
          </a:p>
          <a:p>
            <a:pPr>
              <a:buFont typeface="Wingdings" panose="05000000000000000000" pitchFamily="2" charset="2"/>
              <a:buChar char="Ø"/>
            </a:pPr>
            <a:r>
              <a:rPr lang="en-US" sz="2800" dirty="0"/>
              <a:t>The Digital Millennium act prohibited the dissemination of technology or services that would undermine the  DRM technologies put in place to control access to copyrighted material online. (This conduct was made a crime)  </a:t>
            </a:r>
          </a:p>
          <a:p>
            <a:pPr>
              <a:buFont typeface="Wingdings" panose="05000000000000000000" pitchFamily="2" charset="2"/>
              <a:buChar char="Ø"/>
            </a:pPr>
            <a:r>
              <a:rPr lang="en-US" sz="2800" dirty="0"/>
              <a:t>The Act also provided for increased penalties for copyright infringement in the online digital realm. </a:t>
            </a:r>
          </a:p>
        </p:txBody>
      </p:sp>
    </p:spTree>
    <p:extLst>
      <p:ext uri="{BB962C8B-B14F-4D97-AF65-F5344CB8AC3E}">
        <p14:creationId xmlns:p14="http://schemas.microsoft.com/office/powerpoint/2010/main" val="39196698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Sonny Bono Copyright Term Extension Act</a:t>
            </a:r>
          </a:p>
        </p:txBody>
      </p:sp>
      <p:sp>
        <p:nvSpPr>
          <p:cNvPr id="3" name="Content Placeholder 2"/>
          <p:cNvSpPr>
            <a:spLocks noGrp="1"/>
          </p:cNvSpPr>
          <p:nvPr>
            <p:ph idx="1"/>
          </p:nvPr>
        </p:nvSpPr>
        <p:spPr/>
        <p:txBody>
          <a:bodyPr/>
          <a:lstStyle/>
          <a:p>
            <a:pPr>
              <a:buFont typeface="Wingdings" panose="05000000000000000000" pitchFamily="2" charset="2"/>
              <a:buChar char="Ø"/>
            </a:pPr>
            <a:r>
              <a:rPr lang="en-US" sz="2800" dirty="0"/>
              <a:t>Added an additional 20 years to the copyright term. In most cases, this meant the life of the author plus 70 years after the author died. </a:t>
            </a:r>
          </a:p>
          <a:p>
            <a:pPr>
              <a:buFont typeface="Wingdings" panose="05000000000000000000" pitchFamily="2" charset="2"/>
              <a:buChar char="Ø"/>
            </a:pPr>
            <a:r>
              <a:rPr lang="en-US" sz="2800" dirty="0"/>
              <a:t>Critics of this act called it the “Mickey Mouse Protection Act” since it extended the copyrights for many of the Disney characters and content. </a:t>
            </a:r>
          </a:p>
          <a:p>
            <a:pPr>
              <a:buFont typeface="Wingdings" panose="05000000000000000000" pitchFamily="2" charset="2"/>
              <a:buChar char="Ø"/>
            </a:pPr>
            <a:endParaRPr lang="en-US" dirty="0"/>
          </a:p>
        </p:txBody>
      </p:sp>
    </p:spTree>
    <p:extLst>
      <p:ext uri="{BB962C8B-B14F-4D97-AF65-F5344CB8AC3E}">
        <p14:creationId xmlns:p14="http://schemas.microsoft.com/office/powerpoint/2010/main" val="3874604430"/>
      </p:ext>
    </p:extLst>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docProps/app.xml><?xml version="1.0" encoding="utf-8"?>
<Properties xmlns="http://schemas.openxmlformats.org/officeDocument/2006/extended-properties" xmlns:vt="http://schemas.openxmlformats.org/officeDocument/2006/docPropsVTypes">
  <Template>Retrospect</Template>
  <TotalTime>83</TotalTime>
  <Words>471</Words>
  <Application>Microsoft Office PowerPoint</Application>
  <PresentationFormat>Widescreen</PresentationFormat>
  <Paragraphs>27</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Calibri</vt:lpstr>
      <vt:lpstr>Calibri Light</vt:lpstr>
      <vt:lpstr>Wingdings</vt:lpstr>
      <vt:lpstr>Retrospect</vt:lpstr>
      <vt:lpstr>Copyright</vt:lpstr>
      <vt:lpstr>Technology and Impact to Copyright</vt:lpstr>
      <vt:lpstr>The Copyright Act of 1976</vt:lpstr>
      <vt:lpstr>Computer Software Rental Act of 1990</vt:lpstr>
      <vt:lpstr>Audio Recording Act of 1990</vt:lpstr>
      <vt:lpstr>No Electronic Theft Act of 1997</vt:lpstr>
      <vt:lpstr>Digital Millennium Copyright Act of 1998</vt:lpstr>
      <vt:lpstr>The Sonny Bono Copyright Term Extension Act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Copyright</dc:title>
  <dc:creator>Dana Nasser</dc:creator>
  <cp:lastModifiedBy>Dana Nasser</cp:lastModifiedBy>
  <cp:revision>9</cp:revision>
  <dcterms:created xsi:type="dcterms:W3CDTF">2017-05-27T19:00:59Z</dcterms:created>
  <dcterms:modified xsi:type="dcterms:W3CDTF">2017-05-27T20:24:00Z</dcterms:modified>
</cp:coreProperties>
</file>